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itter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92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1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96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Integrating scRNA-seq and QSP Modeling to Investigate CAR-T Resistance in Multiple Myeloma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49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Systems Immunology Case Study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592080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590" y="20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Observables and Interpretation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99665" y="1519784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6539576" y="197886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6059754" y="1738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824" y="1781462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8975" y="1710620"/>
            <a:ext cx="3169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Tumor_MinTime = 2.2 hrs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48975" y="220103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Rapid initial tumor killing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539576" y="35126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1" name="Shape 7"/>
          <p:cNvSpPr/>
          <p:nvPr/>
        </p:nvSpPr>
        <p:spPr>
          <a:xfrm>
            <a:off x="6059754" y="327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824" y="3315226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448975" y="3244383"/>
            <a:ext cx="3220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CAR_T_PeakTime = 30 hrs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448975" y="37348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Much later than tumor effects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539576" y="504639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</p:sp>
      <p:sp>
        <p:nvSpPr>
          <p:cNvPr id="16" name="Shape 11"/>
          <p:cNvSpPr/>
          <p:nvPr/>
        </p:nvSpPr>
        <p:spPr>
          <a:xfrm>
            <a:off x="6059754" y="4806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824" y="4848989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48975" y="4778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CAR-T Exhaustion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48975" y="52685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Likely occurs by expansion peak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BF42C5-06C3-4FC4-958D-F985F00C2BA4}"/>
              </a:ext>
            </a:extLst>
          </p:cNvPr>
          <p:cNvSpPr txBox="1"/>
          <p:nvPr/>
        </p:nvSpPr>
        <p:spPr>
          <a:xfrm>
            <a:off x="6144824" y="6073158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Maximum </a:t>
            </a:r>
            <a:r>
              <a:rPr lang="en-GB" dirty="0" err="1"/>
              <a:t>tumor</a:t>
            </a:r>
            <a:r>
              <a:rPr lang="en-GB" dirty="0"/>
              <a:t> kill is achieved within ~2 hours post-therapy, while CAR-T expansion peaks around 30 hours, indicating early cytolytic efficiency followed by potential delayed proliferative or memory responses.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DAD401-7A51-471F-9067-1292F5D26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09" y="282031"/>
            <a:ext cx="1068843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&amp; Conclusion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CAR-T kills BCMA+ tumor early, then exhausts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Bioinformatics + QSP both suggest T cell exhaustion as key resistance node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Sensitivity analysis pinpoints actionable parameters 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k_kill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k_exhaustion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Modeling guides new interventions: checkpoint inhibitors or cytokine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84FB85-F738-4B51-B9E5-0F1430516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09" y="4277907"/>
            <a:ext cx="423173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Acknowledgments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Data: Lee et al., Nat Med 2023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 MATLAB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SimBiology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Seurat (R)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D9224-E9EF-4D9E-9ED8-83E1C48EB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872" y="3362518"/>
            <a:ext cx="4939393" cy="48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6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Background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BCMA-targeted CAR-T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Effective therapy for multiple myeloma patients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Clinical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Relapse and resistance common after initial response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do tumors relapse post-treatment?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 Cell Mystery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T cell presence in post-treatment samples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669" y="415018"/>
            <a:ext cx="7868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scRNA-seq Data Insight (T Cells)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98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Pre-Treatment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33194" y="5428599"/>
            <a:ext cx="3586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CD3D, CD4, CD8A expression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06670" y="5884176"/>
            <a:ext cx="2448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T cell population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856320" y="1674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Post-Treatment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569201" y="5418504"/>
            <a:ext cx="358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marker downregulation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648436" y="58841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Sharp T cell population decline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7BFE1-F6D7-4D79-B595-F21B1FD7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625" y="261257"/>
            <a:ext cx="4923325" cy="3943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03851-2871-48E5-8084-24896742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23" y="4629151"/>
            <a:ext cx="5410378" cy="3492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04199E-1F63-4271-9442-A558F886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150" y="2137780"/>
            <a:ext cx="3724380" cy="2983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C7E112-CCA6-4693-ACFC-4A58C034E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74" y="2137780"/>
            <a:ext cx="3824035" cy="3062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00301"/>
            <a:ext cx="999939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scRNA-seq Insight (BCMA+ Tumor)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683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61.12%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Pre-Treatment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905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TNFRSF17 (BCMA) expression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9" y="27683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17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0.2%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574084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Post-Treatment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6593" y="42905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BCMA expression nearly eliminated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F4027F-7F00-4562-8239-A7CCE034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450" y="4687169"/>
            <a:ext cx="4387834" cy="35144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BF472E-5804-46DE-86A9-2270889B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21" y="4743138"/>
            <a:ext cx="4317956" cy="3458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FB8CB0-BE43-4D3A-AAA8-DB284AB38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140" y="1348753"/>
            <a:ext cx="5413546" cy="43359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914" y="110249"/>
            <a:ext cx="12392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Plasma Cell Marker UMAPs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Pre-Treatment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1018" y="455740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Distinct plasma cell populations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222324" y="4317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Post-Treatment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56318" y="450260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Dramatic reduction in marker expression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8138F-2475-4DCA-B9E0-2105F3F9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9" y="4872942"/>
            <a:ext cx="4153771" cy="33269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321BF-42DA-40F6-94CB-486BC9A24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08" y="830799"/>
            <a:ext cx="4330868" cy="3468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6E98FC-180D-4870-99C7-ED1DF830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290" y="4891199"/>
            <a:ext cx="4153771" cy="3326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55E609-D3FA-41FC-827B-62B8DC0BD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704" y="848352"/>
            <a:ext cx="4330869" cy="34688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Modeling Hypothesis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Paradox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32599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Tumor depletion with low T cells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Hypothesis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224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CAR-T action followed by exhaustion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Mechanism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45088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Cytotoxic effect persists after T cell depletion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970" y="426750"/>
            <a:ext cx="7172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SimBiology QSP Model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-928009" y="134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Compartments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-1606314" y="1602974"/>
            <a:ext cx="33006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2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Bone Marrow, Blood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95" y="1321185"/>
            <a:ext cx="2835235" cy="283523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62" y="1784426"/>
            <a:ext cx="434988" cy="5438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65615" y="1136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Cell Types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430635" y="1391071"/>
            <a:ext cx="17289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CAR-T, Exhausted CAR-T, BCMA+/- Plasma Cells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795" y="1321185"/>
            <a:ext cx="2835235" cy="283523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144" y="2049219"/>
            <a:ext cx="441106" cy="5514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625287" y="4072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Parameters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933592" y="427637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2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k_kill, k_growth, k_exhaustion,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kern="0" spc="-36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k_escape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795" y="1321185"/>
            <a:ext cx="2835235" cy="283523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3520110" y="3248899"/>
            <a:ext cx="577165" cy="7215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-824742" y="3740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Outputs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-31697" y="3309446"/>
            <a:ext cx="1866172" cy="106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2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Cell counts, AUC, 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2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depletion metrics</a:t>
            </a:r>
            <a:endParaRPr lang="en-US" sz="1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6795" y="1321185"/>
            <a:ext cx="2835235" cy="283523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8576" y="3030016"/>
            <a:ext cx="599101" cy="7489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74E573-21FF-47B4-ABC0-46C6C69ADB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3975" y="2432958"/>
            <a:ext cx="9517933" cy="5581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2483" y="435768"/>
            <a:ext cx="1408153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Sensitivity Analysis (Key Outputs)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129538" y="2127478"/>
            <a:ext cx="3035257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63972" y="236191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Tumor (BCMA+) Depletion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170357" y="3224420"/>
            <a:ext cx="24497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k_kill, k_escape primary drivers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2288186" y="2127478"/>
            <a:ext cx="2343980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559967" y="2380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CAR-T AUC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2425773" y="283774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Primarily affected by k_exhaustion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154021" y="4194508"/>
            <a:ext cx="5476379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88455" y="4428942"/>
            <a:ext cx="3972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Exhausted CAR-T Accumulation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388455" y="49193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between k_exhaustion and elimination rate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E10E21-C51B-4810-B3CB-957C86444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1" y="2052537"/>
            <a:ext cx="9015740" cy="5287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7640" y="487901"/>
            <a:ext cx="958747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Tumor Depletion vs CAR-T AUC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566" y="256039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56798" y="27872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Tumor Depletion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456798" y="327762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Depends on k_kill, k_exhaustion, k_escape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566" y="392127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56798" y="4148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CAR-T AUC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456798" y="463850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Almost entirely depends on k_exhaustion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566" y="528215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56798" y="5508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Relationship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456798" y="5999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Partial independence between metrics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5F7600-07C5-4F82-9964-6947940A1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2060670"/>
            <a:ext cx="8907236" cy="5223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401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Open Sans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Binil Benny</cp:lastModifiedBy>
  <cp:revision>8</cp:revision>
  <dcterms:created xsi:type="dcterms:W3CDTF">2025-04-12T22:01:21Z</dcterms:created>
  <dcterms:modified xsi:type="dcterms:W3CDTF">2025-04-12T23:01:31Z</dcterms:modified>
</cp:coreProperties>
</file>